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95" r:id="rId3"/>
    <p:sldId id="259" r:id="rId4"/>
    <p:sldId id="261" r:id="rId5"/>
    <p:sldId id="296" r:id="rId6"/>
    <p:sldId id="282" r:id="rId7"/>
    <p:sldId id="300" r:id="rId8"/>
    <p:sldId id="297" r:id="rId9"/>
    <p:sldId id="263" r:id="rId10"/>
    <p:sldId id="266" r:id="rId11"/>
    <p:sldId id="298" r:id="rId12"/>
    <p:sldId id="301" r:id="rId13"/>
    <p:sldId id="306" r:id="rId14"/>
    <p:sldId id="265" r:id="rId15"/>
    <p:sldId id="299" r:id="rId16"/>
    <p:sldId id="305" r:id="rId17"/>
    <p:sldId id="307" r:id="rId18"/>
    <p:sldId id="302" r:id="rId19"/>
    <p:sldId id="303" r:id="rId20"/>
    <p:sldId id="30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tamaran" pitchFamily="2" charset="77"/>
      <p:regular r:id="rId27"/>
      <p:bold r:id="rId28"/>
    </p:embeddedFont>
    <p:embeddedFont>
      <p:font typeface="Catamaran Thin" pitchFamily="2" charset="77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9"/>
    <p:restoredTop sz="94656"/>
  </p:normalViewPr>
  <p:slideViewPr>
    <p:cSldViewPr snapToGrid="0" snapToObjects="1">
      <p:cViewPr varScale="1">
        <p:scale>
          <a:sx n="143" d="100"/>
          <a:sy n="143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459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050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450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68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957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9c6d70173_1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9c6d70173_1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7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96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97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b2f7c811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b2f7c811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9c6d70173_1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9c6d70173_1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24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78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33" name="Google Shape;33;p3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2305150" y="3385436"/>
            <a:ext cx="5811000" cy="4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72" name="Google Shape;72;p5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73" name="Google Shape;73;p5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⬡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⬡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89" name="Google Shape;89;p6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90" name="Google Shape;90;p6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1"/>
          </p:nvPr>
        </p:nvSpPr>
        <p:spPr>
          <a:xfrm>
            <a:off x="779075" y="1503550"/>
            <a:ext cx="28083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20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2"/>
          </p:nvPr>
        </p:nvSpPr>
        <p:spPr>
          <a:xfrm>
            <a:off x="3981304" y="1503550"/>
            <a:ext cx="28083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20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127" name="Google Shape;127;p8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"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4" name="Google Shape;174;p11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75" name="Google Shape;175;p11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notesSlide" Target="../notesSlides/notesSlide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slideLayout" Target="../slideLayouts/slideLayout5.xml"/><Relationship Id="rId5" Type="http://schemas.microsoft.com/office/2007/relationships/media" Target="../media/media7.m4a"/><Relationship Id="rId10" Type="http://schemas.openxmlformats.org/officeDocument/2006/relationships/audio" Target="../media/media9.m4a"/><Relationship Id="rId4" Type="http://schemas.openxmlformats.org/officeDocument/2006/relationships/audio" Target="../media/media6.m4a"/><Relationship Id="rId9" Type="http://schemas.microsoft.com/office/2007/relationships/media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UNIVERSAL CHILDCARE</a:t>
            </a:r>
            <a:br>
              <a:rPr lang="en" dirty="0"/>
            </a:br>
            <a:r>
              <a:rPr lang="en" sz="1200" dirty="0"/>
              <a:t>By: Devina Martinez</a:t>
            </a:r>
            <a:endParaRPr dirty="0"/>
          </a:p>
        </p:txBody>
      </p:sp>
      <p:pic>
        <p:nvPicPr>
          <p:cNvPr id="1028" name="Picture 4" descr="Mum overhears childcare worker say 'I love you' to her kid - and sparks  heartwarming debate">
            <a:extLst>
              <a:ext uri="{FF2B5EF4-FFF2-40B4-BE49-F238E27FC236}">
                <a16:creationId xmlns:a16="http://schemas.microsoft.com/office/drawing/2014/main" id="{D2F8BDBB-46A8-F74E-BDE0-36B15A6E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14" y="143840"/>
            <a:ext cx="4183926" cy="23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estions to Ask Your Daycare During COVID-19 | Ochsner Health">
            <a:extLst>
              <a:ext uri="{FF2B5EF4-FFF2-40B4-BE49-F238E27FC236}">
                <a16:creationId xmlns:a16="http://schemas.microsoft.com/office/drawing/2014/main" id="{69AE48C9-F40C-054E-B0D9-B9E6EFFE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14" y="2492237"/>
            <a:ext cx="4183926" cy="23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>
            <a:spLocks noGrp="1"/>
          </p:cNvSpPr>
          <p:nvPr>
            <p:ph type="title" idx="4294967295"/>
          </p:nvPr>
        </p:nvSpPr>
        <p:spPr>
          <a:xfrm>
            <a:off x="2765775" y="3768800"/>
            <a:ext cx="3612600" cy="109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/>
              <a:t>Want big impact?</a:t>
            </a:r>
            <a:endParaRPr sz="2400" b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USE BIG IMAGE.</a:t>
            </a:r>
            <a:endParaRPr sz="2400" dirty="0"/>
          </a:p>
        </p:txBody>
      </p:sp>
      <p:sp>
        <p:nvSpPr>
          <p:cNvPr id="311" name="Google Shape;311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8194" name="Picture 2" descr="Canadian Government Announces a $30 Billion Investment in a National  Childcare Program">
            <a:extLst>
              <a:ext uri="{FF2B5EF4-FFF2-40B4-BE49-F238E27FC236}">
                <a16:creationId xmlns:a16="http://schemas.microsoft.com/office/drawing/2014/main" id="{E38BA9E6-F0C1-9B48-A984-98FA79DDC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May 28, 2021 at 3:33:30 PM" descr="Audio Recording May 28, 2021 at 3:33:30 PM">
            <a:hlinkClick r:id="" action="ppaction://media"/>
            <a:extLst>
              <a:ext uri="{FF2B5EF4-FFF2-40B4-BE49-F238E27FC236}">
                <a16:creationId xmlns:a16="http://schemas.microsoft.com/office/drawing/2014/main" id="{11EB8C01-79A7-0147-BBF5-D4CE63F24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7784" y="115572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Why is this an issue? What do both of these sides want?</a:t>
            </a:r>
            <a:endParaRPr dirty="0"/>
          </a:p>
        </p:txBody>
      </p:sp>
      <p:sp>
        <p:nvSpPr>
          <p:cNvPr id="228" name="Google Shape;228;p15"/>
          <p:cNvSpPr txBox="1"/>
          <p:nvPr/>
        </p:nvSpPr>
        <p:spPr>
          <a:xfrm>
            <a:off x="77600" y="2201325"/>
            <a:ext cx="2004000" cy="2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4</a:t>
            </a:r>
            <a:endParaRPr sz="9600" b="1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5122" name="Picture 2" descr="Seven ways of dealing with return-to-work childcare issues - Personnel Today">
            <a:extLst>
              <a:ext uri="{FF2B5EF4-FFF2-40B4-BE49-F238E27FC236}">
                <a16:creationId xmlns:a16="http://schemas.microsoft.com/office/drawing/2014/main" id="{3C01723A-53F0-3A46-9D2C-8DAC0006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94" y="304800"/>
            <a:ext cx="3915655" cy="22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May 28, 2021 at 3:33:44 PM" descr="Audio Recording May 28, 2021 at 3:33:44 PM">
            <a:hlinkClick r:id="" action="ppaction://media"/>
            <a:extLst>
              <a:ext uri="{FF2B5EF4-FFF2-40B4-BE49-F238E27FC236}">
                <a16:creationId xmlns:a16="http://schemas.microsoft.com/office/drawing/2014/main" id="{CA5D6010-047C-9F4A-B898-DDDD1BDB39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00" y="33716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>
            <a:spLocks noGrp="1"/>
          </p:cNvSpPr>
          <p:nvPr>
            <p:ph type="title"/>
          </p:nvPr>
        </p:nvSpPr>
        <p:spPr>
          <a:xfrm>
            <a:off x="779100" y="684926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Why is this an issue? What do both of these sides want?</a:t>
            </a:r>
            <a:endParaRPr dirty="0"/>
          </a:p>
        </p:txBody>
      </p:sp>
      <p:sp>
        <p:nvSpPr>
          <p:cNvPr id="240" name="Google Shape;240;p17"/>
          <p:cNvSpPr txBox="1">
            <a:spLocks noGrp="1"/>
          </p:cNvSpPr>
          <p:nvPr>
            <p:ph type="body" idx="1"/>
          </p:nvPr>
        </p:nvSpPr>
        <p:spPr>
          <a:xfrm>
            <a:off x="779100" y="1360426"/>
            <a:ext cx="6010500" cy="28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r>
              <a:rPr lang="en-CA" dirty="0"/>
              <a:t>Accessibility: specific lack of space for children under 18 months, spaces for 3 out of 10 under 5. Waiting lists for subsidy programs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r>
              <a:rPr lang="en-CA" dirty="0"/>
              <a:t>Affordability: subsidy waiting lists, based on income, Childcare is expansive, keeps parents (mothers) at home, increases the amount of social support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r>
              <a:rPr lang="en-CA" dirty="0"/>
              <a:t>Other: closing gender wage gaps, investments in childcare</a:t>
            </a:r>
          </a:p>
        </p:txBody>
      </p:sp>
      <p:sp>
        <p:nvSpPr>
          <p:cNvPr id="241" name="Google Shape;24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Audio Recording May 28, 2021 at 3:41:33 PM" descr="Audio Recording May 28, 2021 at 3:41:33 PM">
            <a:hlinkClick r:id="" action="ppaction://media"/>
            <a:extLst>
              <a:ext uri="{FF2B5EF4-FFF2-40B4-BE49-F238E27FC236}">
                <a16:creationId xmlns:a16="http://schemas.microsoft.com/office/drawing/2014/main" id="{C0362194-E19D-8041-912D-5143AA166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3700" y="7224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84000"/>
          </a:schemeClr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nadian Money Laundering Gets Hilarious Twist During COVID-19 Pandemic |  HuffPost Canada Business">
            <a:extLst>
              <a:ext uri="{FF2B5EF4-FFF2-40B4-BE49-F238E27FC236}">
                <a16:creationId xmlns:a16="http://schemas.microsoft.com/office/drawing/2014/main" id="{C3FF9FD1-2C61-6548-8E2E-BEC19E61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4" name="Google Shape;374;p27"/>
          <p:cNvSpPr txBox="1">
            <a:spLocks noGrp="1"/>
          </p:cNvSpPr>
          <p:nvPr>
            <p:ph type="ctrTitle" idx="4294967295"/>
          </p:nvPr>
        </p:nvSpPr>
        <p:spPr>
          <a:xfrm>
            <a:off x="855300" y="724200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  <a:highlight>
                  <a:schemeClr val="accent1"/>
                </a:highlight>
              </a:rPr>
              <a:t>$1320</a:t>
            </a:r>
            <a:endParaRPr sz="4800" dirty="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375" name="Google Shape;375;p27"/>
          <p:cNvSpPr txBox="1">
            <a:spLocks noGrp="1"/>
          </p:cNvSpPr>
          <p:nvPr>
            <p:ph type="subTitle" idx="4294967295"/>
          </p:nvPr>
        </p:nvSpPr>
        <p:spPr>
          <a:xfrm>
            <a:off x="855300" y="1487508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CA" sz="2000" dirty="0"/>
              <a:t>Monthly for infants</a:t>
            </a:r>
            <a:endParaRPr sz="2000" dirty="0"/>
          </a:p>
        </p:txBody>
      </p:sp>
      <p:sp>
        <p:nvSpPr>
          <p:cNvPr id="376" name="Google Shape;376;p27"/>
          <p:cNvSpPr txBox="1">
            <a:spLocks noGrp="1"/>
          </p:cNvSpPr>
          <p:nvPr>
            <p:ph type="ctrTitle" idx="4294967295"/>
          </p:nvPr>
        </p:nvSpPr>
        <p:spPr>
          <a:xfrm>
            <a:off x="855300" y="3353093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  <a:highlight>
                  <a:schemeClr val="accent1"/>
                </a:highlight>
              </a:rPr>
              <a:t>$940</a:t>
            </a:r>
            <a:endParaRPr sz="4800" dirty="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377" name="Google Shape;377;p27"/>
          <p:cNvSpPr txBox="1">
            <a:spLocks noGrp="1"/>
          </p:cNvSpPr>
          <p:nvPr>
            <p:ph type="subTitle" idx="4294967295"/>
          </p:nvPr>
        </p:nvSpPr>
        <p:spPr>
          <a:xfrm>
            <a:off x="855300" y="4116401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 dirty="0"/>
              <a:t>Monthly for preschoolers</a:t>
            </a:r>
            <a:endParaRPr sz="2000" dirty="0"/>
          </a:p>
        </p:txBody>
      </p:sp>
      <p:sp>
        <p:nvSpPr>
          <p:cNvPr id="378" name="Google Shape;378;p27"/>
          <p:cNvSpPr txBox="1">
            <a:spLocks noGrp="1"/>
          </p:cNvSpPr>
          <p:nvPr>
            <p:ph type="ctrTitle" idx="4294967295"/>
          </p:nvPr>
        </p:nvSpPr>
        <p:spPr>
          <a:xfrm>
            <a:off x="855300" y="2038647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  <a:highlight>
                  <a:schemeClr val="accent1"/>
                </a:highlight>
              </a:rPr>
              <a:t>$1080</a:t>
            </a:r>
            <a:endParaRPr sz="4800" dirty="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379" name="Google Shape;379;p27"/>
          <p:cNvSpPr txBox="1">
            <a:spLocks noGrp="1"/>
          </p:cNvSpPr>
          <p:nvPr>
            <p:ph type="subTitle" idx="4294967295"/>
          </p:nvPr>
        </p:nvSpPr>
        <p:spPr>
          <a:xfrm>
            <a:off x="855300" y="2801955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 dirty="0"/>
              <a:t>Monthly for toddlers</a:t>
            </a:r>
            <a:endParaRPr sz="2000" dirty="0"/>
          </a:p>
        </p:txBody>
      </p:sp>
      <p:sp>
        <p:nvSpPr>
          <p:cNvPr id="380" name="Google Shape;380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Audio Recording May 28, 2021 at 3:36:57 PM" descr="Audio Recording May 28, 2021 at 3:36:57 PM">
            <a:hlinkClick r:id="" action="ppaction://media"/>
            <a:extLst>
              <a:ext uri="{FF2B5EF4-FFF2-40B4-BE49-F238E27FC236}">
                <a16:creationId xmlns:a16="http://schemas.microsoft.com/office/drawing/2014/main" id="{EA5B28E1-4B06-984E-ACB6-783BE8496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18789" y="20599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avel Flag Maple Leaf Canada Map Sticker">
            <a:extLst>
              <a:ext uri="{FF2B5EF4-FFF2-40B4-BE49-F238E27FC236}">
                <a16:creationId xmlns:a16="http://schemas.microsoft.com/office/drawing/2014/main" id="{E39D0873-F151-7B45-B9B7-06D84F06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34" y="364673"/>
            <a:ext cx="5180932" cy="44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" name="Google Shape;299;p2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A National Plan is Preferred…</a:t>
            </a:r>
            <a:endParaRPr dirty="0"/>
          </a:p>
        </p:txBody>
      </p:sp>
      <p:sp>
        <p:nvSpPr>
          <p:cNvPr id="300" name="Google Shape;300;p21"/>
          <p:cNvSpPr txBox="1">
            <a:spLocks noGrp="1"/>
          </p:cNvSpPr>
          <p:nvPr>
            <p:ph type="body" idx="1"/>
          </p:nvPr>
        </p:nvSpPr>
        <p:spPr>
          <a:xfrm>
            <a:off x="344321" y="1655950"/>
            <a:ext cx="7243595" cy="28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Federal government has an important role to play in economic development, closing wage gaps, reducing poverty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Opportunity for Federal government  to introduce national funding and standards</a:t>
            </a:r>
            <a:endParaRPr dirty="0"/>
          </a:p>
        </p:txBody>
      </p:sp>
      <p:sp>
        <p:nvSpPr>
          <p:cNvPr id="301" name="Google Shape;301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Audio Recording May 28, 2021 at 3:42:13 PM" descr="Audio Recording May 28, 2021 at 3:42:13 PM">
            <a:hlinkClick r:id="" action="ppaction://media"/>
            <a:extLst>
              <a:ext uri="{FF2B5EF4-FFF2-40B4-BE49-F238E27FC236}">
                <a16:creationId xmlns:a16="http://schemas.microsoft.com/office/drawing/2014/main" id="{0FD6AB5C-A7A9-6E48-94E9-308369E411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888" y="6277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What is the best resolution? What needs to be done in order for this to occur?</a:t>
            </a:r>
            <a:endParaRPr dirty="0"/>
          </a:p>
        </p:txBody>
      </p:sp>
      <p:sp>
        <p:nvSpPr>
          <p:cNvPr id="228" name="Google Shape;228;p15"/>
          <p:cNvSpPr txBox="1"/>
          <p:nvPr/>
        </p:nvSpPr>
        <p:spPr>
          <a:xfrm>
            <a:off x="77600" y="2201325"/>
            <a:ext cx="2004000" cy="2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5</a:t>
            </a:r>
            <a:endParaRPr sz="9600" b="1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285FB22-8599-784C-BC32-79134977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50" y="198015"/>
            <a:ext cx="3488690" cy="26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May 28, 2021 at 3:42:26 PM" descr="Audio Recording May 28, 2021 at 3:42:26 PM">
            <a:hlinkClick r:id="" action="ppaction://media"/>
            <a:extLst>
              <a:ext uri="{FF2B5EF4-FFF2-40B4-BE49-F238E27FC236}">
                <a16:creationId xmlns:a16="http://schemas.microsoft.com/office/drawing/2014/main" id="{FC62B74A-67C7-BD48-B002-1F519C6E8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00" y="35229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1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What is the best resolution is our opinion? What needs to be done in order for this to occur?</a:t>
            </a:r>
            <a:endParaRPr dirty="0"/>
          </a:p>
        </p:txBody>
      </p:sp>
      <p:sp>
        <p:nvSpPr>
          <p:cNvPr id="240" name="Google Shape;240;p17"/>
          <p:cNvSpPr txBox="1">
            <a:spLocks noGrp="1"/>
          </p:cNvSpPr>
          <p:nvPr>
            <p:ph type="body" idx="1"/>
          </p:nvPr>
        </p:nvSpPr>
        <p:spPr>
          <a:xfrm>
            <a:off x="329921" y="1865651"/>
            <a:ext cx="6010500" cy="28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r>
              <a:rPr lang="en-CA" dirty="0"/>
              <a:t>Ontario Coalition for Better Child Care and CUPE presents 3 ideas: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endParaRPr lang="en-CA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r>
              <a:rPr lang="en-CA" dirty="0"/>
              <a:t>1. Make childcare affordable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r>
              <a:rPr lang="en-CA" dirty="0"/>
              <a:t>2. Provincial Wage Scale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r>
              <a:rPr lang="en-CA" dirty="0"/>
              <a:t>3. Childcare expansion for public and not-for-profit programs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endParaRPr lang="en-CA" dirty="0"/>
          </a:p>
        </p:txBody>
      </p:sp>
      <p:sp>
        <p:nvSpPr>
          <p:cNvPr id="241" name="Google Shape;24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0242" name="Picture 2" descr="Ontario Coalition for Better Child Care">
            <a:extLst>
              <a:ext uri="{FF2B5EF4-FFF2-40B4-BE49-F238E27FC236}">
                <a16:creationId xmlns:a16="http://schemas.microsoft.com/office/drawing/2014/main" id="{DE2C3A21-25E6-E547-9589-38EDFFC65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9" y="2212546"/>
            <a:ext cx="4684295" cy="10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ownload CUPE logos | Canadian Union of Public Employees">
            <a:extLst>
              <a:ext uri="{FF2B5EF4-FFF2-40B4-BE49-F238E27FC236}">
                <a16:creationId xmlns:a16="http://schemas.microsoft.com/office/drawing/2014/main" id="{36948DF4-7914-0E4B-82A6-6DB2D1CB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84" y="3213420"/>
            <a:ext cx="2176700" cy="5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May 28, 2021 at 3:43:46 PM" descr="Audio Recording May 28, 2021 at 3:43:46 PM">
            <a:hlinkClick r:id="" action="ppaction://media"/>
            <a:extLst>
              <a:ext uri="{FF2B5EF4-FFF2-40B4-BE49-F238E27FC236}">
                <a16:creationId xmlns:a16="http://schemas.microsoft.com/office/drawing/2014/main" id="{5C0DFEC9-D834-754A-B830-071503D882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3700" y="6277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330280-D852-E74A-B275-D54189667B53}"/>
              </a:ext>
            </a:extLst>
          </p:cNvPr>
          <p:cNvSpPr/>
          <p:nvPr/>
        </p:nvSpPr>
        <p:spPr>
          <a:xfrm>
            <a:off x="2286000" y="114058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81000" algn="ctr">
              <a:spcBef>
                <a:spcPts val="800"/>
              </a:spcBef>
              <a:buSzPts val="2400"/>
            </a:pPr>
            <a:r>
              <a:rPr lang="en" sz="6000" dirty="0"/>
              <a:t>THANK YOU FOR LISTENING</a:t>
            </a:r>
            <a:r>
              <a:rPr lang="en" dirty="0"/>
              <a:t>!</a:t>
            </a:r>
          </a:p>
        </p:txBody>
      </p:sp>
      <p:pic>
        <p:nvPicPr>
          <p:cNvPr id="5" name="Audio Recording May 28, 2021 at 3:46:30 PM" descr="Audio Recording May 28, 2021 at 3:46:30 PM">
            <a:hlinkClick r:id="" action="ppaction://media"/>
            <a:extLst>
              <a:ext uri="{FF2B5EF4-FFF2-40B4-BE49-F238E27FC236}">
                <a16:creationId xmlns:a16="http://schemas.microsoft.com/office/drawing/2014/main" id="{660711AE-4D9F-9943-AE0D-1795EF338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634" y="38178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87DC2-A290-7D4B-95B5-39A3A5E2B8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89257-66FE-9344-A6F0-2AE52F201D5B}"/>
              </a:ext>
            </a:extLst>
          </p:cNvPr>
          <p:cNvSpPr txBox="1"/>
          <p:nvPr/>
        </p:nvSpPr>
        <p:spPr>
          <a:xfrm>
            <a:off x="204492" y="128337"/>
            <a:ext cx="855044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CA" dirty="0"/>
              <a:t>References</a:t>
            </a:r>
          </a:p>
          <a:p>
            <a:pPr>
              <a:lnSpc>
                <a:spcPct val="200000"/>
              </a:lnSpc>
            </a:pPr>
            <a:r>
              <a:rPr lang="en-CA" dirty="0"/>
              <a:t>Baker, M., Gruber, J., &amp; Milligan, K. (2019). The Long-Run Impacts of a</a:t>
            </a:r>
          </a:p>
          <a:p>
            <a:pPr>
              <a:lnSpc>
                <a:spcPct val="200000"/>
              </a:lnSpc>
            </a:pPr>
            <a:r>
              <a:rPr lang="en-CA" dirty="0"/>
              <a:t>	Universal Child Care Program. American Economic Journal: Economic Policy, 11(3), 1–26. 	https://</a:t>
            </a:r>
            <a:r>
              <a:rPr lang="en-CA" dirty="0" err="1"/>
              <a:t>doi.org</a:t>
            </a:r>
            <a:r>
              <a:rPr lang="en-CA" dirty="0"/>
              <a:t>/10.1257/pol.20170603</a:t>
            </a:r>
          </a:p>
          <a:p>
            <a:pPr>
              <a:lnSpc>
                <a:spcPct val="200000"/>
              </a:lnSpc>
            </a:pPr>
            <a:r>
              <a:rPr lang="en-CA" dirty="0"/>
              <a:t>Convention on the Rights of the Child. Human nations Human Rights</a:t>
            </a:r>
          </a:p>
          <a:p>
            <a:pPr>
              <a:lnSpc>
                <a:spcPct val="200000"/>
              </a:lnSpc>
            </a:pPr>
            <a:r>
              <a:rPr lang="en-CA" dirty="0"/>
              <a:t>	Office of the High Commissioner. (n.d.).</a:t>
            </a:r>
          </a:p>
          <a:p>
            <a:pPr>
              <a:lnSpc>
                <a:spcPct val="200000"/>
              </a:lnSpc>
            </a:pPr>
            <a:r>
              <a:rPr lang="en-CA" dirty="0"/>
              <a:t>	https://</a:t>
            </a:r>
            <a:r>
              <a:rPr lang="en-CA" dirty="0" err="1"/>
              <a:t>www.ohchr.org</a:t>
            </a:r>
            <a:r>
              <a:rPr lang="en-CA" dirty="0"/>
              <a:t>/</a:t>
            </a:r>
            <a:r>
              <a:rPr lang="en-CA" dirty="0" err="1"/>
              <a:t>en</a:t>
            </a:r>
            <a:r>
              <a:rPr lang="en-CA" dirty="0"/>
              <a:t>/</a:t>
            </a:r>
            <a:r>
              <a:rPr lang="en-CA" dirty="0" err="1"/>
              <a:t>professionalinterest</a:t>
            </a:r>
            <a:r>
              <a:rPr lang="en-CA" dirty="0"/>
              <a:t>/pages/</a:t>
            </a:r>
            <a:r>
              <a:rPr lang="en-CA" dirty="0" err="1"/>
              <a:t>crc.aspx</a:t>
            </a:r>
            <a:r>
              <a:rPr lang="en-CA" dirty="0"/>
              <a:t>.</a:t>
            </a:r>
          </a:p>
          <a:p>
            <a:pPr>
              <a:lnSpc>
                <a:spcPct val="200000"/>
              </a:lnSpc>
            </a:pPr>
            <a:r>
              <a:rPr lang="en-CA" dirty="0"/>
              <a:t>Friendly, M. (2015, November 6). A national child care system..."because it’s</a:t>
            </a:r>
          </a:p>
          <a:p>
            <a:pPr>
              <a:lnSpc>
                <a:spcPct val="200000"/>
              </a:lnSpc>
            </a:pPr>
            <a:r>
              <a:rPr lang="en-CA" dirty="0"/>
              <a:t>	2015". https://childcarecanada.org/blog/national-child-care-system%E2%80%9Cbecause-	it%E2%80%99s-2015%E2%80%9D.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96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C53557-25CF-7045-A2F4-C2BF561591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6FED3-BCB5-244C-93D8-42722B40E372}"/>
              </a:ext>
            </a:extLst>
          </p:cNvPr>
          <p:cNvSpPr/>
          <p:nvPr/>
        </p:nvSpPr>
        <p:spPr>
          <a:xfrm>
            <a:off x="0" y="0"/>
            <a:ext cx="9029284" cy="433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CA" dirty="0"/>
              <a:t>Friendly, M. (2016, February 4). @</a:t>
            </a:r>
            <a:r>
              <a:rPr lang="en-CA" dirty="0" err="1"/>
              <a:t>petermansbridge</a:t>
            </a:r>
            <a:r>
              <a:rPr lang="en-CA" dirty="0"/>
              <a:t> to @</a:t>
            </a:r>
            <a:r>
              <a:rPr lang="en-CA" dirty="0" err="1"/>
              <a:t>JustinTrudeau</a:t>
            </a:r>
            <a:r>
              <a:rPr lang="en-CA" dirty="0"/>
              <a:t>: "It’s</a:t>
            </a:r>
          </a:p>
          <a:p>
            <a:pPr>
              <a:lnSpc>
                <a:spcPct val="200000"/>
              </a:lnSpc>
            </a:pPr>
            <a:r>
              <a:rPr lang="en-CA" dirty="0"/>
              <a:t>	2016. Isn't it time for a national day care program?". </a:t>
            </a:r>
            <a:r>
              <a:rPr lang="en-CA" dirty="0" err="1"/>
              <a:t>ChildCare</a:t>
            </a:r>
            <a:r>
              <a:rPr lang="en-CA" dirty="0"/>
              <a:t> Canada. 	https://childcarecanada.org/blog/petermansbridge-justintrudeau-its-2016-isnt-it-time-national-day-	care-program%E2%80%9D.</a:t>
            </a:r>
          </a:p>
          <a:p>
            <a:pPr>
              <a:lnSpc>
                <a:spcPct val="200000"/>
              </a:lnSpc>
            </a:pPr>
            <a:r>
              <a:rPr lang="en-CA" dirty="0"/>
              <a:t>Friendly, M., Prentice, S., &amp; Ballantyne, M. (2018, March 8). No equality</a:t>
            </a:r>
          </a:p>
          <a:p>
            <a:pPr>
              <a:lnSpc>
                <a:spcPct val="200000"/>
              </a:lnSpc>
            </a:pPr>
            <a:r>
              <a:rPr lang="en-CA" dirty="0"/>
              <a:t>	without universal child care. </a:t>
            </a:r>
            <a:r>
              <a:rPr lang="en-CA" dirty="0" err="1"/>
              <a:t>ChildCare</a:t>
            </a:r>
            <a:r>
              <a:rPr lang="en-CA" dirty="0"/>
              <a:t> Canada. https://childcarecanada.org/blog/no-equality-without-	universal-child-care.</a:t>
            </a:r>
          </a:p>
          <a:p>
            <a:pPr>
              <a:lnSpc>
                <a:spcPct val="200000"/>
              </a:lnSpc>
            </a:pPr>
            <a:r>
              <a:rPr lang="en-CA" dirty="0" err="1"/>
              <a:t>Gunaseelan</a:t>
            </a:r>
            <a:r>
              <a:rPr lang="en-CA" dirty="0"/>
              <a:t>, V. (2021, January 27). A new normal for child care in Canada:</a:t>
            </a:r>
          </a:p>
          <a:p>
            <a:pPr>
              <a:lnSpc>
                <a:spcPct val="200000"/>
              </a:lnSpc>
            </a:pPr>
            <a:r>
              <a:rPr lang="en-CA" dirty="0"/>
              <a:t>	Accessible, affordable, universal. Wellesley Institute. https://www.wellesleyinstitute.com/children-	youth/a-new-normal-for-child-care-in-canada-affordable-accessible-universal/.</a:t>
            </a:r>
          </a:p>
        </p:txBody>
      </p:sp>
    </p:spTree>
    <p:extLst>
      <p:ext uri="{BB962C8B-B14F-4D97-AF65-F5344CB8AC3E}">
        <p14:creationId xmlns:p14="http://schemas.microsoft.com/office/powerpoint/2010/main" val="23821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CONTENT</a:t>
            </a:r>
            <a:endParaRPr dirty="0"/>
          </a:p>
        </p:txBody>
      </p:sp>
      <p:sp>
        <p:nvSpPr>
          <p:cNvPr id="513" name="Google Shape;513;p35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⬢"/>
            </a:pPr>
            <a:r>
              <a:rPr lang="en" sz="2400" dirty="0"/>
              <a:t>Wha</a:t>
            </a:r>
            <a:r>
              <a:rPr lang="en" dirty="0"/>
              <a:t>t is the issue?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⬢"/>
            </a:pPr>
            <a:r>
              <a:rPr lang="en" dirty="0"/>
              <a:t>General History of Universal Childcare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⬢"/>
            </a:pPr>
            <a:r>
              <a:rPr lang="en" dirty="0"/>
              <a:t>Who is involved?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⬢"/>
            </a:pPr>
            <a:r>
              <a:rPr lang="en" dirty="0"/>
              <a:t>Why is this an issue? 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⬢"/>
            </a:pPr>
            <a:r>
              <a:rPr lang="en" dirty="0"/>
              <a:t>What is the best resolution?</a:t>
            </a:r>
          </a:p>
        </p:txBody>
      </p:sp>
      <p:sp>
        <p:nvSpPr>
          <p:cNvPr id="514" name="Google Shape;514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Audio Recording May 28, 2021 at 3:14:50 PM" descr="Audio Recording May 28, 2021 at 3:14:50 PM">
            <a:hlinkClick r:id="" action="ppaction://media"/>
            <a:extLst>
              <a:ext uri="{FF2B5EF4-FFF2-40B4-BE49-F238E27FC236}">
                <a16:creationId xmlns:a16="http://schemas.microsoft.com/office/drawing/2014/main" id="{B4607E45-A681-2745-8D3F-1B40903C41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3200" y="33232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A93232-D6BE-C94D-99FA-7DE91B6E02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B7D0AD-A02A-D944-802D-7B06158535A2}"/>
              </a:ext>
            </a:extLst>
          </p:cNvPr>
          <p:cNvSpPr/>
          <p:nvPr/>
        </p:nvSpPr>
        <p:spPr>
          <a:xfrm>
            <a:off x="0" y="0"/>
            <a:ext cx="9144000" cy="477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CA" dirty="0"/>
              <a:t>MacDonald, L. (2020, October 22). The Compelling Case Against Universal</a:t>
            </a:r>
          </a:p>
          <a:p>
            <a:pPr>
              <a:lnSpc>
                <a:spcPct val="200000"/>
              </a:lnSpc>
            </a:pPr>
            <a:r>
              <a:rPr lang="en-CA" dirty="0"/>
              <a:t>	Child Care. Business Examiner. https://businessexaminer.ca/victoria-articles/item/the-compelling-	case-against-universal-child-care/.</a:t>
            </a:r>
            <a:endParaRPr lang="en-CA" dirty="0">
              <a:latin typeface="YACgEfOAqSo 0"/>
            </a:endParaRPr>
          </a:p>
          <a:p>
            <a:pPr>
              <a:lnSpc>
                <a:spcPct val="200000"/>
              </a:lnSpc>
            </a:pPr>
            <a:r>
              <a:rPr lang="en-CA" dirty="0">
                <a:latin typeface="YACgEfOAqSo 0"/>
              </a:rPr>
              <a:t>MacLeod, D. (2018, May 11). The perfect gift for Mother's Day: Universal</a:t>
            </a:r>
          </a:p>
          <a:p>
            <a:pPr>
              <a:lnSpc>
                <a:spcPct val="200000"/>
              </a:lnSpc>
            </a:pPr>
            <a:r>
              <a:rPr lang="en-CA" dirty="0">
                <a:latin typeface="YACgEfOAqSo 0"/>
              </a:rPr>
              <a:t>	child care. </a:t>
            </a:r>
            <a:r>
              <a:rPr lang="en-CA" dirty="0" err="1">
                <a:latin typeface="YACgEfOAqSo 0"/>
              </a:rPr>
              <a:t>ChildCare</a:t>
            </a:r>
            <a:r>
              <a:rPr lang="en-CA" dirty="0">
                <a:latin typeface="YACgEfOAqSo 0"/>
              </a:rPr>
              <a:t> Canada. https://</a:t>
            </a:r>
            <a:r>
              <a:rPr lang="en-CA" dirty="0" err="1">
                <a:latin typeface="YACgEfOAqSo 0"/>
              </a:rPr>
              <a:t>childcarecanada.org</a:t>
            </a:r>
            <a:r>
              <a:rPr lang="en-CA" dirty="0">
                <a:latin typeface="YACgEfOAqSo 0"/>
              </a:rPr>
              <a:t>/blog/perfect-gift-mothers-day-universal-child-care.</a:t>
            </a:r>
          </a:p>
          <a:p>
            <a:pPr>
              <a:lnSpc>
                <a:spcPct val="200000"/>
              </a:lnSpc>
            </a:pPr>
            <a:r>
              <a:rPr lang="en-CA" dirty="0">
                <a:latin typeface="YACgEfOAqSo 0"/>
              </a:rPr>
              <a:t>McCluskey, M. (2018, December 31). The Global Legacy of Quebec's Subsidized Child Daycare.</a:t>
            </a:r>
          </a:p>
          <a:p>
            <a:pPr>
              <a:lnSpc>
                <a:spcPct val="200000"/>
              </a:lnSpc>
            </a:pPr>
            <a:r>
              <a:rPr lang="en-CA" dirty="0">
                <a:latin typeface="YACgEfOAqSo 0"/>
              </a:rPr>
              <a:t>	</a:t>
            </a:r>
            <a:r>
              <a:rPr lang="en-CA" dirty="0" err="1">
                <a:latin typeface="YACgEfOAqSo 0"/>
              </a:rPr>
              <a:t>Bloomberg.com</a:t>
            </a:r>
            <a:r>
              <a:rPr lang="en-CA" dirty="0">
                <a:latin typeface="YACgEfOAqSo 0"/>
              </a:rPr>
              <a:t>. https://www.bloomberg.com/news/articles/2018-12-31/affordable-daycare-and-working-	moms-the-</a:t>
            </a:r>
            <a:r>
              <a:rPr lang="en-CA" dirty="0" err="1">
                <a:latin typeface="YACgEfOAqSo 0"/>
              </a:rPr>
              <a:t>quebec</a:t>
            </a:r>
            <a:r>
              <a:rPr lang="en-CA" dirty="0">
                <a:latin typeface="YACgEfOAqSo 0"/>
              </a:rPr>
              <a:t>-model.</a:t>
            </a:r>
          </a:p>
          <a:p>
            <a:pPr>
              <a:lnSpc>
                <a:spcPct val="200000"/>
              </a:lnSpc>
            </a:pPr>
            <a:r>
              <a:rPr lang="en-CA" dirty="0">
                <a:latin typeface="YACgEfOAqSo 0"/>
              </a:rPr>
              <a:t>The Ontario Coalition For Better Child Care. (2018). Universal Child Care Is</a:t>
            </a:r>
          </a:p>
          <a:p>
            <a:pPr>
              <a:lnSpc>
                <a:spcPct val="200000"/>
              </a:lnSpc>
            </a:pPr>
            <a:r>
              <a:rPr lang="en-CA" dirty="0">
                <a:latin typeface="YACgEfOAqSo 0"/>
              </a:rPr>
              <a:t>	Possible! YouTube. https://</a:t>
            </a:r>
            <a:r>
              <a:rPr lang="en-CA" dirty="0" err="1">
                <a:latin typeface="YACgEfOAqSo 0"/>
              </a:rPr>
              <a:t>www.youtube.com</a:t>
            </a:r>
            <a:r>
              <a:rPr lang="en-CA" dirty="0">
                <a:latin typeface="YACgEfOAqSo 0"/>
              </a:rPr>
              <a:t>/</a:t>
            </a:r>
            <a:r>
              <a:rPr lang="en-CA" dirty="0" err="1">
                <a:latin typeface="YACgEfOAqSo 0"/>
              </a:rPr>
              <a:t>watch?v</a:t>
            </a:r>
            <a:r>
              <a:rPr lang="en-CA" dirty="0">
                <a:latin typeface="YACgEfOAqSo 0"/>
              </a:rPr>
              <a:t>=X9Ig9SF_ZOg.</a:t>
            </a:r>
          </a:p>
          <a:p>
            <a:pPr>
              <a:lnSpc>
                <a:spcPct val="200000"/>
              </a:lnSpc>
            </a:pPr>
            <a:r>
              <a:rPr lang="en-CA" dirty="0">
                <a:latin typeface="YACgEfOAqSo 0"/>
              </a:rPr>
              <a:t>Ontario. Finding quality child care. (n.d.). https://</a:t>
            </a:r>
            <a:r>
              <a:rPr lang="en-CA" dirty="0" err="1">
                <a:latin typeface="YACgEfOAqSo 0"/>
              </a:rPr>
              <a:t>findingqualitychildcare.ca</a:t>
            </a:r>
            <a:r>
              <a:rPr lang="en-CA" dirty="0">
                <a:latin typeface="YACgEfOAqSo 0"/>
              </a:rPr>
              <a:t>/</a:t>
            </a:r>
            <a:r>
              <a:rPr lang="en-CA" dirty="0" err="1">
                <a:latin typeface="YACgEfOAqSo 0"/>
              </a:rPr>
              <a:t>ontario</a:t>
            </a:r>
            <a:r>
              <a:rPr lang="en-CA" dirty="0">
                <a:latin typeface="YACgEfOAqSo 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33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What is the issue? What is Universal Childcare?</a:t>
            </a:r>
            <a:endParaRPr dirty="0"/>
          </a:p>
        </p:txBody>
      </p:sp>
      <p:sp>
        <p:nvSpPr>
          <p:cNvPr id="228" name="Google Shape;228;p15"/>
          <p:cNvSpPr txBox="1"/>
          <p:nvPr/>
        </p:nvSpPr>
        <p:spPr>
          <a:xfrm>
            <a:off x="77600" y="2201325"/>
            <a:ext cx="2004000" cy="2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1</a:t>
            </a:r>
            <a:endParaRPr sz="96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6" name="Picture 4" descr="300,000 families in Scotland struggling financially through coronavirus  crisis">
            <a:extLst>
              <a:ext uri="{FF2B5EF4-FFF2-40B4-BE49-F238E27FC236}">
                <a16:creationId xmlns:a16="http://schemas.microsoft.com/office/drawing/2014/main" id="{3E3A8683-8DCC-DD42-910F-56631AE7A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50" y="281996"/>
            <a:ext cx="3409975" cy="19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childcare for kids aged 2.5 to 5 is coming to Ontario in 2020 |  Canadian Immigrant">
            <a:extLst>
              <a:ext uri="{FF2B5EF4-FFF2-40B4-BE49-F238E27FC236}">
                <a16:creationId xmlns:a16="http://schemas.microsoft.com/office/drawing/2014/main" id="{DEC8A4AA-6841-2C47-AFA1-11A6D5E2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00" y="281996"/>
            <a:ext cx="3144382" cy="19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May 28, 2021 at 3:15:54 PM" descr="Audio Recording May 28, 2021 at 3:15:54 PM">
            <a:hlinkClick r:id="" action="ppaction://media"/>
            <a:extLst>
              <a:ext uri="{FF2B5EF4-FFF2-40B4-BE49-F238E27FC236}">
                <a16:creationId xmlns:a16="http://schemas.microsoft.com/office/drawing/2014/main" id="{7A477B05-21D7-1B4F-B31C-3F7BA09BB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200" y="358992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What is the issue? What is Universal Childcare</a:t>
            </a:r>
            <a:endParaRPr dirty="0"/>
          </a:p>
        </p:txBody>
      </p:sp>
      <p:sp>
        <p:nvSpPr>
          <p:cNvPr id="240" name="Google Shape;240;p17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r>
              <a:rPr lang="en-CA" dirty="0"/>
              <a:t>Universal childcare is not a reality yet in Canada.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r>
              <a:rPr lang="en-CA" dirty="0"/>
              <a:t>Universal childcare is plan to make quality childcare more affordable an accessible to all families in Canada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r>
              <a:rPr lang="en-CA" dirty="0"/>
              <a:t>By doing this, we are also fighting other issues like the lack of women in the workforce</a:t>
            </a:r>
          </a:p>
        </p:txBody>
      </p:sp>
      <p:sp>
        <p:nvSpPr>
          <p:cNvPr id="241" name="Google Shape;24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Audio Recording May 28, 2021 at 3:16:30 PM" descr="Audio Recording May 28, 2021 at 3:16:30 PM">
            <a:hlinkClick r:id="" action="ppaction://media"/>
            <a:extLst>
              <a:ext uri="{FF2B5EF4-FFF2-40B4-BE49-F238E27FC236}">
                <a16:creationId xmlns:a16="http://schemas.microsoft.com/office/drawing/2014/main" id="{29E316C3-7613-1C4E-984D-20ED54F3E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3700" y="6277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ctrTitle"/>
          </p:nvPr>
        </p:nvSpPr>
        <p:spPr>
          <a:xfrm>
            <a:off x="2230341" y="3064125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General History of Universal Childcare</a:t>
            </a:r>
            <a:endParaRPr dirty="0"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1"/>
          </p:nvPr>
        </p:nvSpPr>
        <p:spPr>
          <a:xfrm>
            <a:off x="2230341" y="3789450"/>
            <a:ext cx="5811000" cy="4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CA" dirty="0"/>
              <a:t>When was in introduced, why did the implementation stop?</a:t>
            </a:r>
            <a:endParaRPr dirty="0"/>
          </a:p>
        </p:txBody>
      </p:sp>
      <p:sp>
        <p:nvSpPr>
          <p:cNvPr id="228" name="Google Shape;228;p15"/>
          <p:cNvSpPr txBox="1"/>
          <p:nvPr/>
        </p:nvSpPr>
        <p:spPr>
          <a:xfrm>
            <a:off x="77600" y="2201325"/>
            <a:ext cx="2004000" cy="2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2</a:t>
            </a:r>
            <a:endParaRPr sz="9600" b="1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1266" name="Picture 2" descr="Parliament Hill attack | Description &amp; Aftermath | Britannica">
            <a:extLst>
              <a:ext uri="{FF2B5EF4-FFF2-40B4-BE49-F238E27FC236}">
                <a16:creationId xmlns:a16="http://schemas.microsoft.com/office/drawing/2014/main" id="{7C688EE8-D9F1-9C43-B380-71DE3E231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41" y="253350"/>
            <a:ext cx="3363930" cy="22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May 28, 2021 at 3:17:05 PM" descr="Audio Recording May 28, 2021 at 3:17:05 PM">
            <a:hlinkClick r:id="" action="ppaction://media"/>
            <a:extLst>
              <a:ext uri="{FF2B5EF4-FFF2-40B4-BE49-F238E27FC236}">
                <a16:creationId xmlns:a16="http://schemas.microsoft.com/office/drawing/2014/main" id="{3B2F82BF-7642-D540-AEBD-EEAA383BCF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00" y="34945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8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TIMELINE</a:t>
            </a:r>
            <a:endParaRPr dirty="0"/>
          </a:p>
        </p:txBody>
      </p:sp>
      <p:sp>
        <p:nvSpPr>
          <p:cNvPr id="545" name="Google Shape;545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47" name="Google Shape;547;p38"/>
          <p:cNvSpPr/>
          <p:nvPr/>
        </p:nvSpPr>
        <p:spPr>
          <a:xfrm>
            <a:off x="6939389" y="2755950"/>
            <a:ext cx="7287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2020</a:t>
            </a:r>
            <a:endParaRPr sz="1000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48" name="Google Shape;548;p38"/>
          <p:cNvSpPr/>
          <p:nvPr/>
        </p:nvSpPr>
        <p:spPr>
          <a:xfrm>
            <a:off x="6354828" y="2755950"/>
            <a:ext cx="7287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2015</a:t>
            </a:r>
            <a:endParaRPr sz="1000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49" name="Google Shape;549;p38"/>
          <p:cNvSpPr/>
          <p:nvPr/>
        </p:nvSpPr>
        <p:spPr>
          <a:xfrm>
            <a:off x="5770267" y="2755950"/>
            <a:ext cx="7287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2010</a:t>
            </a:r>
            <a:endParaRPr sz="1000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0" name="Google Shape;550;p38"/>
          <p:cNvSpPr/>
          <p:nvPr/>
        </p:nvSpPr>
        <p:spPr>
          <a:xfrm>
            <a:off x="5185707" y="2755950"/>
            <a:ext cx="7287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2005</a:t>
            </a:r>
            <a:endParaRPr sz="1000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1" name="Google Shape;551;p38"/>
          <p:cNvSpPr/>
          <p:nvPr/>
        </p:nvSpPr>
        <p:spPr>
          <a:xfrm>
            <a:off x="4601146" y="2755950"/>
            <a:ext cx="7287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2000</a:t>
            </a:r>
            <a:endParaRPr sz="1000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2" name="Google Shape;552;p38"/>
          <p:cNvSpPr/>
          <p:nvPr/>
        </p:nvSpPr>
        <p:spPr>
          <a:xfrm>
            <a:off x="4016585" y="2755950"/>
            <a:ext cx="7287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1995</a:t>
            </a:r>
            <a:endParaRPr sz="1000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3" name="Google Shape;553;p38"/>
          <p:cNvSpPr/>
          <p:nvPr/>
        </p:nvSpPr>
        <p:spPr>
          <a:xfrm>
            <a:off x="3432025" y="2755950"/>
            <a:ext cx="7287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1990</a:t>
            </a:r>
            <a:endParaRPr sz="1000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4" name="Google Shape;554;p38"/>
          <p:cNvSpPr/>
          <p:nvPr/>
        </p:nvSpPr>
        <p:spPr>
          <a:xfrm>
            <a:off x="2847464" y="2755950"/>
            <a:ext cx="7287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1985</a:t>
            </a:r>
            <a:endParaRPr sz="1000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5" name="Google Shape;555;p38"/>
          <p:cNvSpPr/>
          <p:nvPr/>
        </p:nvSpPr>
        <p:spPr>
          <a:xfrm>
            <a:off x="2262903" y="2755950"/>
            <a:ext cx="7287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1980</a:t>
            </a:r>
            <a:endParaRPr sz="1000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6" name="Google Shape;556;p38"/>
          <p:cNvSpPr/>
          <p:nvPr/>
        </p:nvSpPr>
        <p:spPr>
          <a:xfrm>
            <a:off x="1678343" y="2755950"/>
            <a:ext cx="7287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1975</a:t>
            </a:r>
            <a:endParaRPr sz="1000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7" name="Google Shape;557;p38"/>
          <p:cNvSpPr/>
          <p:nvPr/>
        </p:nvSpPr>
        <p:spPr>
          <a:xfrm>
            <a:off x="1093782" y="2755950"/>
            <a:ext cx="7287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1970</a:t>
            </a:r>
            <a:endParaRPr sz="1000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59" name="Google Shape;559;p38"/>
          <p:cNvCxnSpPr/>
          <p:nvPr/>
        </p:nvCxnSpPr>
        <p:spPr>
          <a:xfrm rot="10800000">
            <a:off x="1354710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0" name="Google Shape;560;p38"/>
          <p:cNvSpPr txBox="1"/>
          <p:nvPr/>
        </p:nvSpPr>
        <p:spPr>
          <a:xfrm>
            <a:off x="797193" y="1964210"/>
            <a:ext cx="180040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900" dirty="0">
                <a:latin typeface="Cooper Black" panose="0208090404030B020404" pitchFamily="18" charset="77"/>
              </a:rPr>
              <a:t>1970</a:t>
            </a:r>
          </a:p>
          <a:p>
            <a:r>
              <a:rPr lang="en-US" sz="900" dirty="0"/>
              <a:t>Royal Commission on the Status of Women- “unless this shared responsibility (childcare) is acknowledged and assumed, women cannot be accorded true equality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67" name="Google Shape;567;p38"/>
          <p:cNvCxnSpPr/>
          <p:nvPr/>
        </p:nvCxnSpPr>
        <p:spPr>
          <a:xfrm rot="10800000">
            <a:off x="5869429" y="2309057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8" name="Google Shape;568;p38"/>
          <p:cNvSpPr txBox="1"/>
          <p:nvPr/>
        </p:nvSpPr>
        <p:spPr>
          <a:xfrm>
            <a:off x="5361207" y="1708205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900" dirty="0">
                <a:latin typeface="Cooper Black" panose="0208090404030B020404" pitchFamily="18" charset="77"/>
              </a:rPr>
              <a:t>2006</a:t>
            </a:r>
          </a:p>
          <a:p>
            <a:r>
              <a:rPr lang="en-US" sz="900" dirty="0"/>
              <a:t>New government axes Paul Martin’s federal spending plan</a:t>
            </a:r>
          </a:p>
        </p:txBody>
      </p:sp>
      <p:cxnSp>
        <p:nvCxnSpPr>
          <p:cNvPr id="569" name="Google Shape;569;p38"/>
          <p:cNvCxnSpPr/>
          <p:nvPr/>
        </p:nvCxnSpPr>
        <p:spPr>
          <a:xfrm rot="10800000">
            <a:off x="7083528" y="2309057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0" name="Google Shape;570;p38"/>
          <p:cNvSpPr txBox="1"/>
          <p:nvPr/>
        </p:nvSpPr>
        <p:spPr>
          <a:xfrm>
            <a:off x="7191227" y="2013284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900" dirty="0">
                <a:latin typeface="Cooper Black" panose="0208090404030B020404" pitchFamily="18" charset="77"/>
              </a:rPr>
              <a:t>2018</a:t>
            </a:r>
          </a:p>
          <a:p>
            <a:r>
              <a:rPr lang="en-US" sz="900" dirty="0"/>
              <a:t>“Gender Equality Budget” in federal budget. Supposed to encourage more women into employment.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73" name="Google Shape;573;p38"/>
          <p:cNvCxnSpPr>
            <a:cxnSpLocks/>
          </p:cNvCxnSpPr>
          <p:nvPr/>
        </p:nvCxnSpPr>
        <p:spPr>
          <a:xfrm rot="10800000">
            <a:off x="3432025" y="3149550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4" name="Google Shape;574;p38"/>
          <p:cNvSpPr txBox="1"/>
          <p:nvPr/>
        </p:nvSpPr>
        <p:spPr>
          <a:xfrm>
            <a:off x="2975266" y="3598196"/>
            <a:ext cx="129725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 dirty="0">
                <a:latin typeface="Cooper Black" panose="0208090404030B020404" pitchFamily="18" charset="77"/>
              </a:rPr>
              <a:t>1986</a:t>
            </a:r>
          </a:p>
          <a:p>
            <a:r>
              <a:rPr lang="en-US" sz="900" dirty="0"/>
              <a:t>Report from Federal Task force on childcare. Recommended was a universal system of affordable childcare co-funded by provincial/federal government</a:t>
            </a:r>
          </a:p>
        </p:txBody>
      </p:sp>
      <p:cxnSp>
        <p:nvCxnSpPr>
          <p:cNvPr id="575" name="Google Shape;575;p38"/>
          <p:cNvCxnSpPr>
            <a:cxnSpLocks/>
          </p:cNvCxnSpPr>
          <p:nvPr/>
        </p:nvCxnSpPr>
        <p:spPr>
          <a:xfrm flipV="1">
            <a:off x="4587475" y="2281931"/>
            <a:ext cx="4557" cy="498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6" name="Google Shape;576;p38"/>
          <p:cNvSpPr txBox="1"/>
          <p:nvPr/>
        </p:nvSpPr>
        <p:spPr>
          <a:xfrm>
            <a:off x="3589115" y="1746584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 dirty="0">
                <a:latin typeface="Cooper Black" panose="0208090404030B020404" pitchFamily="18" charset="77"/>
              </a:rPr>
              <a:t>1996</a:t>
            </a:r>
            <a:r>
              <a:rPr lang="en-US" sz="900" dirty="0"/>
              <a:t> </a:t>
            </a:r>
          </a:p>
          <a:p>
            <a:r>
              <a:rPr lang="en-US" sz="900" dirty="0"/>
              <a:t>Quebec introduces low-fee, universal childcare in the province</a:t>
            </a:r>
          </a:p>
        </p:txBody>
      </p:sp>
      <p:cxnSp>
        <p:nvCxnSpPr>
          <p:cNvPr id="577" name="Google Shape;577;p38"/>
          <p:cNvCxnSpPr/>
          <p:nvPr/>
        </p:nvCxnSpPr>
        <p:spPr>
          <a:xfrm rot="10800000">
            <a:off x="5393683" y="3099596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8" name="Google Shape;578;p38"/>
          <p:cNvSpPr txBox="1"/>
          <p:nvPr/>
        </p:nvSpPr>
        <p:spPr>
          <a:xfrm>
            <a:off x="5058679" y="3572704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 dirty="0">
                <a:latin typeface="Cooper Black" panose="0208090404030B020404" pitchFamily="18" charset="77"/>
              </a:rPr>
              <a:t>2003</a:t>
            </a:r>
          </a:p>
          <a:p>
            <a:r>
              <a:rPr lang="en-US" sz="900" dirty="0"/>
              <a:t>Paul Martin’s Liberals put $1 billion of federal spending together with provincial/territorial action plans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79" name="Google Shape;579;p38"/>
          <p:cNvCxnSpPr/>
          <p:nvPr/>
        </p:nvCxnSpPr>
        <p:spPr>
          <a:xfrm rot="10800000">
            <a:off x="6939389" y="3149550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80" name="Google Shape;580;p38"/>
          <p:cNvSpPr txBox="1"/>
          <p:nvPr/>
        </p:nvSpPr>
        <p:spPr>
          <a:xfrm>
            <a:off x="6599330" y="3648150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 dirty="0">
                <a:latin typeface="Cooper Black" panose="0208090404030B020404" pitchFamily="18" charset="77"/>
              </a:rPr>
              <a:t>2017</a:t>
            </a:r>
          </a:p>
          <a:p>
            <a:r>
              <a:rPr lang="en-US" sz="900" dirty="0"/>
              <a:t>Federal government commits too transferring amounts of amounts to help provinces/territories with advances in childcare</a:t>
            </a:r>
          </a:p>
        </p:txBody>
      </p:sp>
      <p:pic>
        <p:nvPicPr>
          <p:cNvPr id="8" name="Audio Recording May 28, 2021 at 3:17:54 PM" descr="Audio Recording May 28, 2021 at 3:17:54 PM">
            <a:hlinkClick r:id="" action="ppaction://media"/>
            <a:extLst>
              <a:ext uri="{FF2B5EF4-FFF2-40B4-BE49-F238E27FC236}">
                <a16:creationId xmlns:a16="http://schemas.microsoft.com/office/drawing/2014/main" id="{771B910F-4571-B145-AE21-3AA50DB49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5550" y="2374131"/>
            <a:ext cx="812800" cy="812800"/>
          </a:xfrm>
          <a:prstGeom prst="rect">
            <a:avLst/>
          </a:prstGeom>
        </p:spPr>
      </p:pic>
      <p:pic>
        <p:nvPicPr>
          <p:cNvPr id="9" name="Audio Recording May 28, 2021 at 3:21:23 PM" descr="Audio Recording May 28, 2021 at 3:21:23 PM">
            <a:hlinkClick r:id="" action="ppaction://media"/>
            <a:extLst>
              <a:ext uri="{FF2B5EF4-FFF2-40B4-BE49-F238E27FC236}">
                <a16:creationId xmlns:a16="http://schemas.microsoft.com/office/drawing/2014/main" id="{870CE3F9-3732-F24F-856D-4C7C9D4AC5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85259" y="3114750"/>
            <a:ext cx="584999" cy="584999"/>
          </a:xfrm>
          <a:prstGeom prst="rect">
            <a:avLst/>
          </a:prstGeom>
        </p:spPr>
      </p:pic>
      <p:pic>
        <p:nvPicPr>
          <p:cNvPr id="10" name="Audio Recording May 28, 2021 at 3:22:17 PM" descr="Audio Recording May 28, 2021 at 3:22:17 PM">
            <a:hlinkClick r:id="" action="ppaction://media"/>
            <a:extLst>
              <a:ext uri="{FF2B5EF4-FFF2-40B4-BE49-F238E27FC236}">
                <a16:creationId xmlns:a16="http://schemas.microsoft.com/office/drawing/2014/main" id="{C8276678-C789-3F48-8D05-668A3A272C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35915" y="1083042"/>
            <a:ext cx="812800" cy="812800"/>
          </a:xfrm>
          <a:prstGeom prst="rect">
            <a:avLst/>
          </a:prstGeom>
        </p:spPr>
      </p:pic>
      <p:pic>
        <p:nvPicPr>
          <p:cNvPr id="11" name="Audio Recording May 28, 2021 at 3:23:13 PM" descr="Audio Recording May 28, 2021 at 3:23:13 PM">
            <a:hlinkClick r:id="" action="ppaction://media"/>
            <a:extLst>
              <a:ext uri="{FF2B5EF4-FFF2-40B4-BE49-F238E27FC236}">
                <a16:creationId xmlns:a16="http://schemas.microsoft.com/office/drawing/2014/main" id="{56F62B2D-C8A4-2C47-94AE-844A1FE4AF6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73651" y="3054422"/>
            <a:ext cx="705654" cy="705654"/>
          </a:xfrm>
          <a:prstGeom prst="rect">
            <a:avLst/>
          </a:prstGeom>
        </p:spPr>
      </p:pic>
      <p:pic>
        <p:nvPicPr>
          <p:cNvPr id="12" name="Audio Recording May 28, 2021 at 3:25:47 PM" descr="Audio Recording May 28, 2021 at 3:25:47 PM">
            <a:hlinkClick r:id="" action="ppaction://media"/>
            <a:extLst>
              <a:ext uri="{FF2B5EF4-FFF2-40B4-BE49-F238E27FC236}">
                <a16:creationId xmlns:a16="http://schemas.microsoft.com/office/drawing/2014/main" id="{37BB9F46-CF58-714C-825D-C0E7095DD1F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55825" y="227998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1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1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8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"/>
          <p:cNvSpPr txBox="1">
            <a:spLocks noGrp="1"/>
          </p:cNvSpPr>
          <p:nvPr>
            <p:ph type="subTitle" idx="4294967295"/>
          </p:nvPr>
        </p:nvSpPr>
        <p:spPr>
          <a:xfrm>
            <a:off x="3085059" y="594999"/>
            <a:ext cx="5669875" cy="15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>
                <a:solidFill>
                  <a:schemeClr val="lt1"/>
                </a:solidFill>
              </a:rPr>
              <a:t>In the present day, we now have generations of families that have been promised universal childcare that have not received it 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506" name="Google Shape;506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074" name="Picture 2" descr="Childcare Now! The Struggle for Quality, Universal Childcare - The Bullet">
            <a:extLst>
              <a:ext uri="{FF2B5EF4-FFF2-40B4-BE49-F238E27FC236}">
                <a16:creationId xmlns:a16="http://schemas.microsoft.com/office/drawing/2014/main" id="{5435E1B5-D66E-8744-91AD-41E544AA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46" y="2397424"/>
            <a:ext cx="3512975" cy="22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47;p38">
            <a:extLst>
              <a:ext uri="{FF2B5EF4-FFF2-40B4-BE49-F238E27FC236}">
                <a16:creationId xmlns:a16="http://schemas.microsoft.com/office/drawing/2014/main" id="{0DE2E04F-D4AE-8840-A5AE-186A2A22BAA2}"/>
              </a:ext>
            </a:extLst>
          </p:cNvPr>
          <p:cNvSpPr/>
          <p:nvPr/>
        </p:nvSpPr>
        <p:spPr>
          <a:xfrm>
            <a:off x="0" y="454192"/>
            <a:ext cx="2912651" cy="16623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PRESENT DAY</a:t>
            </a:r>
            <a:endParaRPr sz="4000" b="1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3078" name="Picture 6" descr="Three Generation Photo Shoot | Generation photo, Photography poses family,  Three generation photos">
            <a:extLst>
              <a:ext uri="{FF2B5EF4-FFF2-40B4-BE49-F238E27FC236}">
                <a16:creationId xmlns:a16="http://schemas.microsoft.com/office/drawing/2014/main" id="{07BBFEFA-39B6-0741-801C-E31F7E2A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23" y="1992391"/>
            <a:ext cx="2423030" cy="30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May 28, 2021 at 3:29:17 PM" descr="Audio Recording May 28, 2021 at 3:29:17 PM">
            <a:hlinkClick r:id="" action="ppaction://media"/>
            <a:extLst>
              <a:ext uri="{FF2B5EF4-FFF2-40B4-BE49-F238E27FC236}">
                <a16:creationId xmlns:a16="http://schemas.microsoft.com/office/drawing/2014/main" id="{9F40E280-CE85-4242-A791-E08C1C29AE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4894" y="39370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1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Who is involved? What are the opposing sides?</a:t>
            </a:r>
            <a:endParaRPr dirty="0"/>
          </a:p>
        </p:txBody>
      </p:sp>
      <p:sp>
        <p:nvSpPr>
          <p:cNvPr id="228" name="Google Shape;228;p15"/>
          <p:cNvSpPr txBox="1"/>
          <p:nvPr/>
        </p:nvSpPr>
        <p:spPr>
          <a:xfrm>
            <a:off x="77600" y="2201325"/>
            <a:ext cx="2004000" cy="2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3</a:t>
            </a:r>
            <a:endParaRPr sz="9600" b="1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DB8097A-3864-9A44-B28A-23CDD3DFD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05" y="217981"/>
            <a:ext cx="2353769" cy="23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May 28, 2021 at 3:29:42 PM" descr="Audio Recording May 28, 2021 at 3:29:42 PM">
            <a:hlinkClick r:id="" action="ppaction://media"/>
            <a:extLst>
              <a:ext uri="{FF2B5EF4-FFF2-40B4-BE49-F238E27FC236}">
                <a16:creationId xmlns:a16="http://schemas.microsoft.com/office/drawing/2014/main" id="{8CF88AE6-2E07-CD46-91A0-E29F1AB67D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00" y="34604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1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>
            <a:spLocks noGrp="1"/>
          </p:cNvSpPr>
          <p:nvPr>
            <p:ph type="body" idx="1"/>
          </p:nvPr>
        </p:nvSpPr>
        <p:spPr>
          <a:xfrm>
            <a:off x="779073" y="1741751"/>
            <a:ext cx="3472659" cy="300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Those </a:t>
            </a:r>
            <a:r>
              <a:rPr lang="en" b="1" u="sng" dirty="0"/>
              <a:t>for</a:t>
            </a:r>
            <a:r>
              <a:rPr lang="en" b="1" dirty="0"/>
              <a:t> Universal Childcare</a:t>
            </a:r>
            <a:endParaRPr b="1" dirty="0"/>
          </a:p>
          <a:p>
            <a:pPr lvl="0" indent="-381000">
              <a:spcBef>
                <a:spcPts val="800"/>
              </a:spcBef>
              <a:buSzPts val="2400"/>
            </a:pPr>
            <a:r>
              <a:rPr lang="en" dirty="0"/>
              <a:t>Article 24 and 18 in the Convention on the rights of the child </a:t>
            </a:r>
          </a:p>
          <a:p>
            <a:pPr lvl="0" indent="-381000">
              <a:spcBef>
                <a:spcPts val="800"/>
              </a:spcBef>
              <a:buSzPts val="2400"/>
            </a:pPr>
            <a:r>
              <a:rPr lang="en" dirty="0"/>
              <a:t>Affordable, Accessible, increase women in workplace, lower social supports, professional play for early childhood educators</a:t>
            </a:r>
          </a:p>
        </p:txBody>
      </p:sp>
      <p:sp>
        <p:nvSpPr>
          <p:cNvPr id="273" name="Google Shape;273;p19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Who is involved? What are the opposing sides?</a:t>
            </a:r>
            <a:endParaRPr dirty="0"/>
          </a:p>
        </p:txBody>
      </p:sp>
      <p:sp>
        <p:nvSpPr>
          <p:cNvPr id="274" name="Google Shape;274;p19"/>
          <p:cNvSpPr txBox="1">
            <a:spLocks noGrp="1"/>
          </p:cNvSpPr>
          <p:nvPr>
            <p:ph type="body" idx="2"/>
          </p:nvPr>
        </p:nvSpPr>
        <p:spPr>
          <a:xfrm>
            <a:off x="5556627" y="1741751"/>
            <a:ext cx="2808300" cy="300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Those </a:t>
            </a:r>
            <a:r>
              <a:rPr lang="en" b="1" u="sng" dirty="0"/>
              <a:t>against</a:t>
            </a:r>
            <a:r>
              <a:rPr lang="en" b="1" dirty="0"/>
              <a:t> Universal Childcare</a:t>
            </a:r>
            <a:endParaRPr b="1" dirty="0"/>
          </a:p>
          <a:p>
            <a:pPr lvl="0" indent="-381000">
              <a:spcBef>
                <a:spcPts val="800"/>
              </a:spcBef>
              <a:buSzPts val="2400"/>
            </a:pPr>
            <a:r>
              <a:rPr lang="en" dirty="0"/>
              <a:t>Cost the public lots of money</a:t>
            </a:r>
          </a:p>
          <a:p>
            <a:pPr lvl="0" indent="-381000">
              <a:spcBef>
                <a:spcPts val="800"/>
              </a:spcBef>
              <a:buSzPts val="2400"/>
            </a:pPr>
            <a:r>
              <a:rPr lang="en" dirty="0"/>
              <a:t>Negative effects from the program in Quebec</a:t>
            </a:r>
          </a:p>
        </p:txBody>
      </p:sp>
      <p:sp>
        <p:nvSpPr>
          <p:cNvPr id="275" name="Google Shape;27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Audio Recording May 28, 2021 at 3:31:02 PM" descr="Audio Recording May 28, 2021 at 3:31:02 PM">
            <a:hlinkClick r:id="" action="ppaction://media"/>
            <a:extLst>
              <a:ext uri="{FF2B5EF4-FFF2-40B4-BE49-F238E27FC236}">
                <a16:creationId xmlns:a16="http://schemas.microsoft.com/office/drawing/2014/main" id="{57393D3A-F226-EE44-BE0B-4B7A19F7F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3827" y="2120162"/>
            <a:ext cx="812800" cy="812800"/>
          </a:xfrm>
          <a:prstGeom prst="rect">
            <a:avLst/>
          </a:prstGeom>
        </p:spPr>
      </p:pic>
      <p:pic>
        <p:nvPicPr>
          <p:cNvPr id="3" name="Audio Recording May 28, 2021 at 3:32:32 PM" descr="Audio Recording May 28, 2021 at 3:32:32 PM">
            <a:hlinkClick r:id="" action="ppaction://media"/>
            <a:extLst>
              <a:ext uri="{FF2B5EF4-FFF2-40B4-BE49-F238E27FC236}">
                <a16:creationId xmlns:a16="http://schemas.microsoft.com/office/drawing/2014/main" id="{8F2E4809-A28B-E14D-B382-2410509141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361" y="180015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1025</Words>
  <Application>Microsoft Macintosh PowerPoint</Application>
  <PresentationFormat>On-screen Show (16:9)</PresentationFormat>
  <Paragraphs>117</Paragraphs>
  <Slides>20</Slides>
  <Notes>17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Catamaran Thin</vt:lpstr>
      <vt:lpstr>YACgEfOAqSo 0</vt:lpstr>
      <vt:lpstr>Cooper Black</vt:lpstr>
      <vt:lpstr>Calibri</vt:lpstr>
      <vt:lpstr>Catamaran</vt:lpstr>
      <vt:lpstr>Arial</vt:lpstr>
      <vt:lpstr>Dauphin template</vt:lpstr>
      <vt:lpstr>UNIVERSAL CHILDCARE By: Devina Martinez</vt:lpstr>
      <vt:lpstr>CONTENT</vt:lpstr>
      <vt:lpstr>What is the issue? What is Universal Childcare?</vt:lpstr>
      <vt:lpstr>What is the issue? What is Universal Childcare</vt:lpstr>
      <vt:lpstr>General History of Universal Childcare</vt:lpstr>
      <vt:lpstr>TIMELINE</vt:lpstr>
      <vt:lpstr>PowerPoint Presentation</vt:lpstr>
      <vt:lpstr>Who is involved? What are the opposing sides?</vt:lpstr>
      <vt:lpstr>Who is involved? What are the opposing sides?</vt:lpstr>
      <vt:lpstr>Want big impact? USE BIG IMAGE.</vt:lpstr>
      <vt:lpstr>Why is this an issue? What do both of these sides want?</vt:lpstr>
      <vt:lpstr>Why is this an issue? What do both of these sides want?</vt:lpstr>
      <vt:lpstr>$1320</vt:lpstr>
      <vt:lpstr>A National Plan is Preferred…</vt:lpstr>
      <vt:lpstr>What is the best resolution? What needs to be done in order for this to occur?</vt:lpstr>
      <vt:lpstr>What is the best resolution is our opinion? What needs to be done in order for this to occur?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CHILDCARE By: Devina Martinez</dc:title>
  <cp:lastModifiedBy>Devina Martinez</cp:lastModifiedBy>
  <cp:revision>23</cp:revision>
  <dcterms:modified xsi:type="dcterms:W3CDTF">2021-05-28T19:47:51Z</dcterms:modified>
</cp:coreProperties>
</file>