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2" r:id="rId6"/>
    <p:sldId id="266" r:id="rId7"/>
    <p:sldId id="267" r:id="rId8"/>
    <p:sldId id="268" r:id="rId9"/>
    <p:sldId id="269" r:id="rId10"/>
    <p:sldId id="271" r:id="rId11"/>
    <p:sldId id="272" r:id="rId12"/>
    <p:sldId id="264" r:id="rId13"/>
    <p:sldId id="273" r:id="rId14"/>
    <p:sldId id="277" r:id="rId15"/>
    <p:sldId id="274" r:id="rId16"/>
    <p:sldId id="275" r:id="rId17"/>
    <p:sldId id="279" r:id="rId18"/>
    <p:sldId id="282" r:id="rId19"/>
    <p:sldId id="276" r:id="rId20"/>
    <p:sldId id="278" r:id="rId21"/>
    <p:sldId id="265" r:id="rId22"/>
    <p:sldId id="258" r:id="rId23"/>
    <p:sldId id="283" r:id="rId24"/>
    <p:sldId id="280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8EE6D3-6FCD-453D-880A-0CB707276614}" type="datetimeFigureOut">
              <a:rPr lang="en-US" smtClean="0"/>
              <a:pPr/>
              <a:t>2/8/2016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DBC30-E26C-4C38-9DA1-3C4B7377BD5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70C0"/>
                </a:solidFill>
              </a:rPr>
              <a:t>Your guide to MLA formatting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Modern Language Association</a:t>
            </a:r>
            <a:br>
              <a:rPr lang="en-CA" dirty="0" smtClean="0"/>
            </a:br>
            <a:r>
              <a:rPr lang="en-CA" dirty="0" smtClean="0"/>
              <a:t>(MLA)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First Page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3200" b="1" dirty="0" smtClean="0"/>
              <a:t>The first page of an MLA Style paper will:</a:t>
            </a:r>
          </a:p>
          <a:p>
            <a:pPr marL="236538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/>
              <a:t>Have </a:t>
            </a:r>
            <a:r>
              <a:rPr lang="en-US" sz="2800" b="1" dirty="0" smtClean="0"/>
              <a:t>no title page</a:t>
            </a:r>
          </a:p>
          <a:p>
            <a:pPr marL="236538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smtClean="0"/>
              <a:t>Double space </a:t>
            </a:r>
            <a:r>
              <a:rPr lang="en-US" sz="2800" dirty="0" smtClean="0"/>
              <a:t>everything</a:t>
            </a:r>
          </a:p>
          <a:p>
            <a:pPr marL="236538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smtClean="0"/>
              <a:t>List your name, your instructor's name, the course, and date </a:t>
            </a:r>
            <a:r>
              <a:rPr lang="en-US" sz="2800" dirty="0" smtClean="0"/>
              <a:t>in the </a:t>
            </a:r>
            <a:r>
              <a:rPr lang="en-US" sz="2800" b="1" dirty="0" smtClean="0"/>
              <a:t>upper left-hand corner</a:t>
            </a:r>
          </a:p>
          <a:p>
            <a:pPr marL="236538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2800" b="1" dirty="0" smtClean="0"/>
              <a:t>Center the paper title </a:t>
            </a:r>
            <a:r>
              <a:rPr lang="en-US" sz="2800" dirty="0" smtClean="0"/>
              <a:t>(use standard caps but no underlining, italics, quote marks, or bold typeface)</a:t>
            </a:r>
          </a:p>
          <a:p>
            <a:pPr marL="236538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b="1" dirty="0" smtClean="0"/>
              <a:t>Create a header </a:t>
            </a:r>
            <a:r>
              <a:rPr lang="en-US" sz="2800" dirty="0" smtClean="0"/>
              <a:t>in the upper right corner at half inch from the top and one inch from the right of the page (list </a:t>
            </a:r>
            <a:r>
              <a:rPr lang="en-US" sz="2800" b="1" dirty="0" smtClean="0"/>
              <a:t>your last name and page number </a:t>
            </a:r>
            <a:r>
              <a:rPr lang="en-US" sz="2800" dirty="0" smtClean="0"/>
              <a:t>here)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First Page</a:t>
            </a:r>
            <a:endParaRPr lang="en-CA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9223" t="18040" r="18858" b="24097"/>
          <a:stretch>
            <a:fillRect/>
          </a:stretch>
        </p:blipFill>
        <p:spPr bwMode="auto">
          <a:xfrm>
            <a:off x="214282" y="1571612"/>
            <a:ext cx="8715436" cy="471490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MLA is fun. We ARE having FUN.</a:t>
            </a:r>
            <a:endParaRPr lang="en-CA" b="1" dirty="0"/>
          </a:p>
        </p:txBody>
      </p:sp>
      <p:pic>
        <p:nvPicPr>
          <p:cNvPr id="4" name="Content Placeholder 3" descr="dog 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28794" y="1571612"/>
            <a:ext cx="5500726" cy="48307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 Text Citations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Clr>
                <a:schemeClr val="tx1"/>
              </a:buClr>
            </a:pPr>
            <a:r>
              <a:rPr lang="en-US" sz="2400" b="1" dirty="0" smtClean="0"/>
              <a:t>Within the text </a:t>
            </a:r>
            <a:r>
              <a:rPr lang="en-US" sz="2400" dirty="0" smtClean="0"/>
              <a:t>MLA uses </a:t>
            </a:r>
            <a:r>
              <a:rPr lang="en-US" sz="2400" b="1" dirty="0" smtClean="0"/>
              <a:t>parenthetical citations.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You need to give credit to a source any time you use information from the source in the following ways:</a:t>
            </a:r>
          </a:p>
          <a:p>
            <a:r>
              <a:rPr lang="en-US" sz="2800" dirty="0" smtClean="0"/>
              <a:t>Direct Quotation</a:t>
            </a:r>
          </a:p>
          <a:p>
            <a:r>
              <a:rPr lang="en-US" sz="2800" dirty="0" smtClean="0"/>
              <a:t>Paraphrase</a:t>
            </a:r>
          </a:p>
          <a:p>
            <a:pPr marL="457200" indent="-457200">
              <a:lnSpc>
                <a:spcPct val="150000"/>
              </a:lnSpc>
              <a:buClr>
                <a:schemeClr val="tx1"/>
              </a:buClr>
            </a:pP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 Text Citations – Quote</a:t>
            </a:r>
            <a:endParaRPr lang="en-CA" b="1" dirty="0"/>
          </a:p>
        </p:txBody>
      </p:sp>
      <p:pic>
        <p:nvPicPr>
          <p:cNvPr id="4" name="Content Placeholder 3" descr="quote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8358246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In Text Citations – When Paraphrasing</a:t>
            </a:r>
            <a:endParaRPr lang="en-CA" b="1" dirty="0"/>
          </a:p>
        </p:txBody>
      </p:sp>
      <p:pic>
        <p:nvPicPr>
          <p:cNvPr id="6" name="Content Placeholder 5" descr="paraphrasin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8749655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 Text Citations - No Author?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In-text Example, </a:t>
            </a:r>
            <a:r>
              <a:rPr lang="en-US" sz="2800" b="1" dirty="0" smtClean="0"/>
              <a:t>citing a work with no known author –</a:t>
            </a: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We see so many global warming hotspots in North America likely because this region has </a:t>
            </a:r>
            <a:r>
              <a:rPr lang="en-US" altLang="ja-JP" sz="2800" dirty="0" smtClean="0">
                <a:solidFill>
                  <a:srgbClr val="0070C0"/>
                </a:solidFill>
                <a:ea typeface="ヒラギノ角ゴ Pro W3" charset="-128"/>
              </a:rPr>
              <a:t>“more readily accessible climatic data and more comprehensive programs to monitor and study environmental change…” (“Impact of Global Warming” 6).</a:t>
            </a:r>
            <a:endParaRPr lang="en-US" sz="2800" dirty="0" smtClean="0">
              <a:solidFill>
                <a:srgbClr val="0070C0"/>
              </a:solidFill>
              <a:ea typeface="ヒラギノ角ゴ Pro W3" charset="-128"/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 text Citations – Web Page</a:t>
            </a:r>
            <a:endParaRPr lang="en-CA" b="1" dirty="0"/>
          </a:p>
        </p:txBody>
      </p:sp>
      <p:pic>
        <p:nvPicPr>
          <p:cNvPr id="4" name="Content Placeholder 3" descr="web 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8569914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MLA is cool!</a:t>
            </a:r>
            <a:endParaRPr lang="en-CA" b="1" dirty="0"/>
          </a:p>
        </p:txBody>
      </p:sp>
      <p:pic>
        <p:nvPicPr>
          <p:cNvPr id="4" name="Content Placeholder 3" descr="thu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28794" y="1500174"/>
            <a:ext cx="5572164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 Text Citations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Keep </a:t>
            </a:r>
            <a:r>
              <a:rPr lang="en-US" smtClean="0"/>
              <a:t>this in mind –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Block Quotations – must be longer than three lines, set off from main body of paragraph (like a block).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Integrated Quotations – three lines of  text or fewer, flows seamlessly in the paragraph</a:t>
            </a:r>
            <a:r>
              <a:rPr lang="en-CA" dirty="0" smtClean="0"/>
              <a:t>.</a:t>
            </a:r>
            <a:endParaRPr lang="en-US" dirty="0" smtClean="0"/>
          </a:p>
        </p:txBody>
      </p:sp>
      <p:pic>
        <p:nvPicPr>
          <p:cNvPr id="7171" name="Picture 3" descr="C:\Users\Rasha\AppData\Local\Microsoft\Windows\INetCache\IE\TU3908U5\Mind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14290"/>
            <a:ext cx="1543050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is the purpose of MLA?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MLA provides writers with a uniform format for document layout and documenting sources. </a:t>
            </a:r>
          </a:p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Properly documenting sources also ensures that an author is not plagiarizing.</a:t>
            </a:r>
          </a:p>
        </p:txBody>
      </p:sp>
      <p:pic>
        <p:nvPicPr>
          <p:cNvPr id="5122" name="Picture 2" descr="C:\Users\Rasha\AppData\Local\Microsoft\Windows\INetCache\IE\TU3908U5\writing-clipart-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714752"/>
            <a:ext cx="2262190" cy="2669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In Text Citations – More than One Author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sz="2800" i="1" dirty="0" smtClean="0"/>
              <a:t>In-text Examples:</a:t>
            </a:r>
          </a:p>
          <a:p>
            <a:pPr>
              <a:lnSpc>
                <a:spcPct val="160000"/>
              </a:lnSpc>
            </a:pPr>
            <a:endParaRPr lang="en-US" sz="1000" dirty="0" smtClean="0"/>
          </a:p>
          <a:p>
            <a:pPr algn="r">
              <a:spcAft>
                <a:spcPts val="40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Smith, Yang, and Moore argue that tougher gun control is not needed in the United States (76).</a:t>
            </a:r>
          </a:p>
          <a:p>
            <a:pPr>
              <a:spcAft>
                <a:spcPts val="40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The authors state </a:t>
            </a:r>
            <a:r>
              <a:rPr lang="en-US" altLang="en-US" sz="2800" dirty="0" smtClean="0">
                <a:solidFill>
                  <a:srgbClr val="0070C0"/>
                </a:solidFill>
              </a:rPr>
              <a:t>“</a:t>
            </a:r>
            <a:r>
              <a:rPr lang="en-US" sz="2800" dirty="0" smtClean="0">
                <a:solidFill>
                  <a:srgbClr val="0070C0"/>
                </a:solidFill>
              </a:rPr>
              <a:t>Tighter gun control in the United States erodes Second Amendment rights</a:t>
            </a:r>
            <a:r>
              <a:rPr lang="en-US" altLang="en-US" sz="2800" dirty="0" smtClean="0">
                <a:solidFill>
                  <a:srgbClr val="0070C0"/>
                </a:solidFill>
              </a:rPr>
              <a:t>”</a:t>
            </a:r>
            <a:r>
              <a:rPr lang="en-US" sz="2800" dirty="0" smtClean="0">
                <a:solidFill>
                  <a:srgbClr val="0070C0"/>
                </a:solidFill>
              </a:rPr>
              <a:t> (Smith, Yang, and Moore 76).</a:t>
            </a:r>
          </a:p>
          <a:p>
            <a:pPr algn="r">
              <a:spcAft>
                <a:spcPts val="40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Jones et al. counter Smith, Yang, and Moore's argument, noting that the current spike in American gun violence compels law makers to adjust gun laws (4).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SMILE! It is ALMOST over!</a:t>
            </a:r>
            <a:endParaRPr lang="en-CA" b="1" dirty="0"/>
          </a:p>
        </p:txBody>
      </p:sp>
      <p:pic>
        <p:nvPicPr>
          <p:cNvPr id="4" name="Content Placeholder 3" descr="cat 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527174"/>
            <a:ext cx="8429684" cy="47593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Works Cited - Book</a:t>
            </a:r>
            <a:endParaRPr lang="en-CA" b="1" dirty="0"/>
          </a:p>
        </p:txBody>
      </p:sp>
      <p:pic>
        <p:nvPicPr>
          <p:cNvPr id="3074" name="Picture 2" descr="C:\Users\Rasha\AppData\Local\Microsoft\Windows\INetCache\IE\NHOIKWAD\CitationPic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9730" y="0"/>
            <a:ext cx="2364270" cy="1395407"/>
          </a:xfrm>
          <a:prstGeom prst="rect">
            <a:avLst/>
          </a:prstGeom>
          <a:noFill/>
        </p:spPr>
      </p:pic>
      <p:pic>
        <p:nvPicPr>
          <p:cNvPr id="3075" name="Picture 3" descr="C:\Users\Rasha\AppData\Local\Microsoft\Windows\INetCache\IE\TU3908U5\book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8715436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Works Cited - Web</a:t>
            </a:r>
            <a:endParaRPr lang="en-CA" b="1" dirty="0"/>
          </a:p>
        </p:txBody>
      </p:sp>
      <p:pic>
        <p:nvPicPr>
          <p:cNvPr id="4" name="Content Placeholder 3" descr="web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8429684" cy="48397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7629" t="5284" r="8650"/>
          <a:stretch>
            <a:fillRect/>
          </a:stretch>
        </p:blipFill>
        <p:spPr bwMode="auto">
          <a:xfrm>
            <a:off x="1142976" y="142852"/>
            <a:ext cx="692948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You Made It!</a:t>
            </a:r>
            <a:endParaRPr lang="en-CA" b="1" dirty="0"/>
          </a:p>
        </p:txBody>
      </p:sp>
      <p:pic>
        <p:nvPicPr>
          <p:cNvPr id="4" name="Content Placeholder 3" descr="don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8143932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Together we will cover: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93738" lvl="1" indent="-236538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Website evaluation</a:t>
            </a:r>
          </a:p>
          <a:p>
            <a:pPr marL="693738" lvl="1" indent="-236538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General MLA guidelines</a:t>
            </a:r>
          </a:p>
          <a:p>
            <a:pPr marL="693738" lvl="1" indent="-236538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First page format</a:t>
            </a:r>
          </a:p>
          <a:p>
            <a:pPr marL="693738" lvl="1" indent="-236538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In-text citations</a:t>
            </a:r>
          </a:p>
          <a:p>
            <a:pPr marL="693738" lvl="1" indent="-236538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Formatting quotations</a:t>
            </a:r>
          </a:p>
          <a:p>
            <a:pPr marL="693738" lvl="1" indent="-236538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Works Cited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It does not have to be complicated!</a:t>
            </a:r>
            <a:endParaRPr lang="en-CA" b="1" dirty="0"/>
          </a:p>
        </p:txBody>
      </p:sp>
      <p:pic>
        <p:nvPicPr>
          <p:cNvPr id="2050" name="Picture 2" descr="C:\Users\Rasha\AppData\Local\Microsoft\Windows\INetCache\IE\TU3908U5\Bib-Note_Card_SMART_Board_NOT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64399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Website Evaluation</a:t>
            </a:r>
            <a:endParaRPr lang="en-CA" b="1" dirty="0"/>
          </a:p>
        </p:txBody>
      </p:sp>
      <p:pic>
        <p:nvPicPr>
          <p:cNvPr id="4" name="Content Placeholder 3" descr="website evaluation 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8429684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Website Evaluation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Before you retrieve  information off the internet, you must check the following:</a:t>
            </a:r>
          </a:p>
          <a:p>
            <a:pPr>
              <a:buNone/>
            </a:pPr>
            <a:endParaRPr lang="en-CA" dirty="0" smtClean="0"/>
          </a:p>
          <a:p>
            <a:pPr>
              <a:buFont typeface="Wingdings" pitchFamily="2" charset="2"/>
              <a:buChar char="ü"/>
            </a:pPr>
            <a:r>
              <a:rPr lang="en-CA" dirty="0" smtClean="0"/>
              <a:t>Authority – who is the author of the website/article?</a:t>
            </a:r>
          </a:p>
          <a:p>
            <a:pPr>
              <a:buFont typeface="Wingdings" pitchFamily="2" charset="2"/>
              <a:buChar char="ü"/>
            </a:pPr>
            <a:endParaRPr lang="en-CA" dirty="0" smtClean="0"/>
          </a:p>
          <a:p>
            <a:pPr>
              <a:buFont typeface="Wingdings" pitchFamily="2" charset="2"/>
              <a:buChar char="ü"/>
            </a:pPr>
            <a:r>
              <a:rPr lang="en-CA" dirty="0" smtClean="0"/>
              <a:t>Accuracy – does the website provide references to 			other sources?</a:t>
            </a:r>
          </a:p>
          <a:p>
            <a:pPr>
              <a:buFont typeface="Wingdings" pitchFamily="2" charset="2"/>
              <a:buChar char="ü"/>
            </a:pPr>
            <a:endParaRPr lang="en-CA" dirty="0" smtClean="0"/>
          </a:p>
          <a:p>
            <a:pPr>
              <a:buFont typeface="Wingdings" pitchFamily="2" charset="2"/>
              <a:buChar char="ü"/>
            </a:pPr>
            <a:r>
              <a:rPr lang="en-CA" dirty="0" smtClean="0"/>
              <a:t>Objectivity – is the information provided bias, 			persuasive or informative?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Website Evaluation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CA" dirty="0" smtClean="0"/>
              <a:t>Scope/Intent – is the information comprehensive? 			What is the purpose of the website 				generally?</a:t>
            </a:r>
          </a:p>
          <a:p>
            <a:pPr>
              <a:buFont typeface="Wingdings" pitchFamily="2" charset="2"/>
              <a:buChar char="ü"/>
            </a:pPr>
            <a:endParaRPr lang="en-CA" dirty="0" smtClean="0"/>
          </a:p>
          <a:p>
            <a:pPr>
              <a:buFont typeface="Wingdings" pitchFamily="2" charset="2"/>
              <a:buChar char="ü"/>
            </a:pPr>
            <a:r>
              <a:rPr lang="en-CA" dirty="0" smtClean="0"/>
              <a:t>Format/Presentation – does it look professional, 			easy to read, user friendly,  and clear?</a:t>
            </a:r>
          </a:p>
          <a:p>
            <a:pPr>
              <a:buFont typeface="Wingdings" pitchFamily="2" charset="2"/>
              <a:buChar char="ü"/>
            </a:pPr>
            <a:endParaRPr lang="en-CA" dirty="0" smtClean="0"/>
          </a:p>
          <a:p>
            <a:pPr>
              <a:buFont typeface="Wingdings" pitchFamily="2" charset="2"/>
              <a:buChar char="ü"/>
            </a:pPr>
            <a:r>
              <a:rPr lang="en-CA" dirty="0" smtClean="0"/>
              <a:t>Currency – when was it last updated? Does it have 			active links?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Website Evaluation – Remember this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* The web address provides clues as to whether the website is credible or not.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All you have to do it look for:</a:t>
            </a:r>
          </a:p>
          <a:p>
            <a:pPr>
              <a:buNone/>
            </a:pPr>
            <a:r>
              <a:rPr lang="en-CA" dirty="0" smtClean="0"/>
              <a:t>.com = commercial organizations</a:t>
            </a:r>
          </a:p>
          <a:p>
            <a:pPr>
              <a:buNone/>
            </a:pPr>
            <a:r>
              <a:rPr lang="en-CA" dirty="0" smtClean="0"/>
              <a:t>.org = non-commercial organizations</a:t>
            </a:r>
          </a:p>
          <a:p>
            <a:pPr>
              <a:buNone/>
            </a:pPr>
            <a:r>
              <a:rPr lang="en-CA" dirty="0" smtClean="0"/>
              <a:t>.</a:t>
            </a:r>
            <a:r>
              <a:rPr lang="en-CA" dirty="0" err="1" smtClean="0"/>
              <a:t>edu</a:t>
            </a:r>
            <a:r>
              <a:rPr lang="en-CA" dirty="0" smtClean="0"/>
              <a:t> = educational institutions or universities</a:t>
            </a:r>
          </a:p>
          <a:p>
            <a:pPr>
              <a:buNone/>
            </a:pPr>
            <a:r>
              <a:rPr lang="en-CA" dirty="0" err="1" smtClean="0"/>
              <a:t>.net</a:t>
            </a:r>
            <a:r>
              <a:rPr lang="en-CA" dirty="0" smtClean="0"/>
              <a:t> = internet service and providers</a:t>
            </a:r>
          </a:p>
          <a:p>
            <a:pPr>
              <a:buNone/>
            </a:pPr>
            <a:r>
              <a:rPr lang="en-CA" dirty="0" smtClean="0"/>
              <a:t>.</a:t>
            </a:r>
            <a:r>
              <a:rPr lang="en-CA" dirty="0" err="1" smtClean="0"/>
              <a:t>gov</a:t>
            </a:r>
            <a:r>
              <a:rPr lang="en-CA" dirty="0" smtClean="0"/>
              <a:t> = government agencies</a:t>
            </a:r>
          </a:p>
        </p:txBody>
      </p:sp>
      <p:pic>
        <p:nvPicPr>
          <p:cNvPr id="6146" name="Picture 2" descr="C:\Users\Rasha\AppData\Local\Microsoft\Windows\INetCache\IE\68GUD90D\arrow-curved-blu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0042"/>
            <a:ext cx="1278426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General Guidelines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ea typeface="ヒラギノ角ゴ Pro W3" charset="-128"/>
              </a:rPr>
              <a:t>An MLA Style Paper should:</a:t>
            </a:r>
          </a:p>
          <a:p>
            <a:pPr marL="693738" lvl="1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ea typeface="ヒラギノ角ゴ Pro W3" charset="-128"/>
              </a:rPr>
              <a:t>Be typed on white 8.5</a:t>
            </a:r>
            <a:r>
              <a:rPr lang="en-US" altLang="ja-JP" sz="2400" dirty="0" smtClean="0">
                <a:solidFill>
                  <a:schemeClr val="tx1"/>
                </a:solidFill>
                <a:ea typeface="ヒラギノ角ゴ Pro W3" charset="-128"/>
              </a:rPr>
              <a:t>“ x 11“ paper</a:t>
            </a:r>
            <a:endParaRPr lang="en-US" sz="1200" dirty="0" smtClean="0">
              <a:solidFill>
                <a:schemeClr val="tx1"/>
              </a:solidFill>
              <a:ea typeface="ヒラギノ角ゴ Pro W3" charset="-128"/>
            </a:endParaRPr>
          </a:p>
          <a:p>
            <a:pPr marL="693738" lvl="1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ea typeface="ヒラギノ角ゴ Pro W3" charset="-128"/>
              </a:rPr>
              <a:t> Double-space everything</a:t>
            </a:r>
            <a:endParaRPr lang="en-US" sz="1200" dirty="0" smtClean="0">
              <a:solidFill>
                <a:schemeClr val="tx1"/>
              </a:solidFill>
              <a:ea typeface="ヒラギノ角ゴ Pro W3" charset="-128"/>
            </a:endParaRPr>
          </a:p>
          <a:p>
            <a:pPr marL="693738" lvl="1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ea typeface="ヒラギノ角ゴ Pro W3" charset="-128"/>
              </a:rPr>
              <a:t> Use 12 pt. Times New Roman (or similar) font </a:t>
            </a:r>
            <a:endParaRPr lang="en-US" sz="1200" dirty="0" smtClean="0">
              <a:solidFill>
                <a:schemeClr val="tx1"/>
              </a:solidFill>
              <a:ea typeface="ヒラギノ角ゴ Pro W3" charset="-128"/>
            </a:endParaRPr>
          </a:p>
          <a:p>
            <a:pPr marL="693738" lvl="1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ea typeface="ヒラギノ角ゴ Pro W3" charset="-128"/>
              </a:rPr>
              <a:t> Leave only one space after punctuation</a:t>
            </a:r>
            <a:endParaRPr lang="en-US" sz="1200" dirty="0" smtClean="0">
              <a:solidFill>
                <a:schemeClr val="tx1"/>
              </a:solidFill>
              <a:ea typeface="ヒラギノ角ゴ Pro W3" charset="-128"/>
            </a:endParaRPr>
          </a:p>
          <a:p>
            <a:pPr marL="693738" lvl="1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ea typeface="ヒラギノ角ゴ Pro W3" charset="-128"/>
              </a:rPr>
              <a:t> Set all margins to 1 inch on all sides</a:t>
            </a:r>
            <a:endParaRPr lang="en-US" sz="1200" dirty="0" smtClean="0">
              <a:solidFill>
                <a:schemeClr val="tx1"/>
              </a:solidFill>
              <a:ea typeface="ヒラギノ角ゴ Pro W3" charset="-128"/>
            </a:endParaRPr>
          </a:p>
          <a:p>
            <a:pPr marL="693738" lvl="1" indent="-2365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ea typeface="ヒラギノ角ゴ Pro W3" charset="-128"/>
              </a:rPr>
              <a:t> Indent the first line of paragraphs one half-inch</a:t>
            </a:r>
          </a:p>
          <a:p>
            <a:pPr>
              <a:buNone/>
            </a:pPr>
            <a:endParaRPr lang="en-CA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605</Words>
  <Application>Microsoft Office PowerPoint</Application>
  <PresentationFormat>On-screen Show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Modern Language Association (MLA)</vt:lpstr>
      <vt:lpstr>What is the purpose of MLA?</vt:lpstr>
      <vt:lpstr>Together we will cover:</vt:lpstr>
      <vt:lpstr>It does not have to be complicated!</vt:lpstr>
      <vt:lpstr>Website Evaluation</vt:lpstr>
      <vt:lpstr>Website Evaluation</vt:lpstr>
      <vt:lpstr>Website Evaluation</vt:lpstr>
      <vt:lpstr>Website Evaluation – Remember this</vt:lpstr>
      <vt:lpstr>General Guidelines</vt:lpstr>
      <vt:lpstr>First Page </vt:lpstr>
      <vt:lpstr>First Page</vt:lpstr>
      <vt:lpstr>MLA is fun. We ARE having FUN.</vt:lpstr>
      <vt:lpstr>In Text Citations</vt:lpstr>
      <vt:lpstr>In Text Citations – Quote</vt:lpstr>
      <vt:lpstr>In Text Citations – When Paraphrasing</vt:lpstr>
      <vt:lpstr>In Text Citations - No Author?</vt:lpstr>
      <vt:lpstr>In text Citations – Web Page</vt:lpstr>
      <vt:lpstr>MLA is cool!</vt:lpstr>
      <vt:lpstr>In Text Citations</vt:lpstr>
      <vt:lpstr>In Text Citations – More than One Author</vt:lpstr>
      <vt:lpstr>SMILE! It is ALMOST over!</vt:lpstr>
      <vt:lpstr>Works Cited - Book</vt:lpstr>
      <vt:lpstr>Works Cited - Web</vt:lpstr>
      <vt:lpstr>Slide 24</vt:lpstr>
      <vt:lpstr>You Made 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Language Association (MLA)</dc:title>
  <dc:creator>Rasha Q.</dc:creator>
  <cp:lastModifiedBy>Rasha Q.</cp:lastModifiedBy>
  <cp:revision>80</cp:revision>
  <dcterms:created xsi:type="dcterms:W3CDTF">2015-11-27T02:23:31Z</dcterms:created>
  <dcterms:modified xsi:type="dcterms:W3CDTF">2016-02-09T04:39:35Z</dcterms:modified>
</cp:coreProperties>
</file>